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20"/>
  </p:notesMasterIdLst>
  <p:sldIdLst>
    <p:sldId id="426" r:id="rId2"/>
    <p:sldId id="433" r:id="rId3"/>
    <p:sldId id="427" r:id="rId4"/>
    <p:sldId id="479" r:id="rId5"/>
    <p:sldId id="473" r:id="rId6"/>
    <p:sldId id="490" r:id="rId7"/>
    <p:sldId id="491" r:id="rId8"/>
    <p:sldId id="488" r:id="rId9"/>
    <p:sldId id="475" r:id="rId10"/>
    <p:sldId id="481" r:id="rId11"/>
    <p:sldId id="480" r:id="rId12"/>
    <p:sldId id="482" r:id="rId13"/>
    <p:sldId id="487" r:id="rId14"/>
    <p:sldId id="470" r:id="rId15"/>
    <p:sldId id="478" r:id="rId16"/>
    <p:sldId id="486" r:id="rId17"/>
    <p:sldId id="492" r:id="rId18"/>
    <p:sldId id="434" r:id="rId19"/>
  </p:sldIdLst>
  <p:sldSz cx="9144000" cy="5143500" type="screen16x9"/>
  <p:notesSz cx="6858000" cy="9144000"/>
  <p:embeddedFontLst>
    <p:embeddedFont>
      <p:font typeface="Orly's Font 2" panose="020B060402020202020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76" d="100"/>
          <a:sy n="76" d="100"/>
        </p:scale>
        <p:origin x="-72" y="-22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3" y="1335470"/>
            <a:ext cx="2178273" cy="262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43475" y="7429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happens when you add 10 to a number?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216663" y="1993165"/>
            <a:ext cx="2560928" cy="1025437"/>
            <a:chOff x="4591048" y="2788195"/>
            <a:chExt cx="2560928" cy="1025437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Oval 47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191986" y="1955280"/>
            <a:ext cx="2573519" cy="2266548"/>
            <a:chOff x="2191986" y="2237667"/>
            <a:chExt cx="2573519" cy="2266548"/>
          </a:xfrm>
        </p:grpSpPr>
        <p:grpSp>
          <p:nvGrpSpPr>
            <p:cNvPr id="34" name="Group 33"/>
            <p:cNvGrpSpPr/>
            <p:nvPr/>
          </p:nvGrpSpPr>
          <p:grpSpPr>
            <a:xfrm>
              <a:off x="2191986" y="2237667"/>
              <a:ext cx="2560928" cy="1025437"/>
              <a:chOff x="4591048" y="2788195"/>
              <a:chExt cx="2560928" cy="1025437"/>
            </a:xfrm>
          </p:grpSpPr>
          <p:pic>
            <p:nvPicPr>
              <p:cNvPr id="35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6" name="Oval 35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2204577" y="3478778"/>
              <a:ext cx="2560928" cy="1025437"/>
              <a:chOff x="4591048" y="2788195"/>
              <a:chExt cx="2560928" cy="1025437"/>
            </a:xfrm>
          </p:grpSpPr>
          <p:pic>
            <p:nvPicPr>
              <p:cNvPr id="68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9" name="Oval 6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6" name="Text Placeholder 1"/>
          <p:cNvSpPr txBox="1">
            <a:spLocks/>
          </p:cNvSpPr>
          <p:nvPr/>
        </p:nvSpPr>
        <p:spPr bwMode="auto">
          <a:xfrm>
            <a:off x="5238198" y="3729886"/>
            <a:ext cx="28934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17 + 10 = ? 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 flipH="1">
            <a:off x="7799887" y="577275"/>
            <a:ext cx="1007195" cy="156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468803" y="1020647"/>
            <a:ext cx="4457027" cy="3081647"/>
            <a:chOff x="468803" y="1020647"/>
            <a:chExt cx="4457027" cy="3081647"/>
          </a:xfrm>
        </p:grpSpPr>
        <p:grpSp>
          <p:nvGrpSpPr>
            <p:cNvPr id="49" name="Group 48"/>
            <p:cNvGrpSpPr/>
            <p:nvPr/>
          </p:nvGrpSpPr>
          <p:grpSpPr>
            <a:xfrm>
              <a:off x="468803" y="1020647"/>
              <a:ext cx="2116469" cy="847468"/>
              <a:chOff x="4591048" y="2788195"/>
              <a:chExt cx="2560928" cy="1025437"/>
            </a:xfrm>
          </p:grpSpPr>
          <p:pic>
            <p:nvPicPr>
              <p:cNvPr id="5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Oval 57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468803" y="2153024"/>
              <a:ext cx="2116469" cy="847468"/>
              <a:chOff x="4591048" y="2788195"/>
              <a:chExt cx="2560928" cy="1025437"/>
            </a:xfrm>
          </p:grpSpPr>
          <p:pic>
            <p:nvPicPr>
              <p:cNvPr id="46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486798" y="3254826"/>
              <a:ext cx="2116469" cy="847468"/>
              <a:chOff x="4591048" y="2788195"/>
              <a:chExt cx="2560928" cy="1025437"/>
            </a:xfrm>
          </p:grpSpPr>
          <p:pic>
            <p:nvPicPr>
              <p:cNvPr id="78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9" name="Oval 7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2809361" y="1654029"/>
              <a:ext cx="2116469" cy="847468"/>
              <a:chOff x="4591048" y="2788195"/>
              <a:chExt cx="2560928" cy="1025437"/>
            </a:xfrm>
          </p:grpSpPr>
          <p:pic>
            <p:nvPicPr>
              <p:cNvPr id="9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Oval 94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Oval 95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Oval 96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Oval 97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Oval 98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Oval 99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2801546" y="2869401"/>
              <a:ext cx="2116469" cy="847468"/>
              <a:chOff x="4591048" y="2788195"/>
              <a:chExt cx="2560928" cy="1025437"/>
            </a:xfrm>
          </p:grpSpPr>
          <p:pic>
            <p:nvPicPr>
              <p:cNvPr id="102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3" name="Oval 102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Oval 104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Oval 105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Oval 106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Oval 107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Oval 108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Oval 109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Oval 110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" name="Group 112"/>
          <p:cNvGrpSpPr/>
          <p:nvPr/>
        </p:nvGrpSpPr>
        <p:grpSpPr>
          <a:xfrm rot="5400000">
            <a:off x="4871664" y="2250268"/>
            <a:ext cx="2116469" cy="847468"/>
            <a:chOff x="4591048" y="2788195"/>
            <a:chExt cx="2560928" cy="1025437"/>
          </a:xfrm>
        </p:grpSpPr>
        <p:pic>
          <p:nvPicPr>
            <p:cNvPr id="114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Oval 119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Oval 120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Oval 122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28805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4718771" y="4036125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+ 10 = 58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509998" y="3293135"/>
            <a:ext cx="2070068" cy="8126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486798" y="2187801"/>
            <a:ext cx="2070068" cy="8126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492003" y="1017652"/>
            <a:ext cx="2070068" cy="8126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2827058" y="1696319"/>
            <a:ext cx="2070068" cy="8126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 rot="16200000">
            <a:off x="4855125" y="2245550"/>
            <a:ext cx="2070068" cy="81269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3" name="Cloud Callout 132"/>
          <p:cNvSpPr/>
          <p:nvPr/>
        </p:nvSpPr>
        <p:spPr>
          <a:xfrm>
            <a:off x="6563556" y="2260806"/>
            <a:ext cx="2364761" cy="1506120"/>
          </a:xfrm>
          <a:prstGeom prst="cloudCallout">
            <a:avLst>
              <a:gd name="adj1" fmla="val -6109"/>
              <a:gd name="adj2" fmla="val -10434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6521632" y="2500017"/>
            <a:ext cx="223932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10, 20, 30,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40,50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8 more is 58 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6" name="Text Placeholder 2"/>
          <p:cNvSpPr txBox="1">
            <a:spLocks/>
          </p:cNvSpPr>
          <p:nvPr/>
        </p:nvSpPr>
        <p:spPr bwMode="auto">
          <a:xfrm>
            <a:off x="2784126" y="3844216"/>
            <a:ext cx="1784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7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build="p"/>
      <p:bldP spid="125" grpId="0" build="p"/>
      <p:bldP spid="126" grpId="0" animBg="1"/>
      <p:bldP spid="127" grpId="0" animBg="1"/>
      <p:bldP spid="128" grpId="0" animBg="1"/>
      <p:bldP spid="129" grpId="0" animBg="1"/>
      <p:bldP spid="131" grpId="0" animBg="1"/>
      <p:bldP spid="133" grpId="0" animBg="1"/>
      <p:bldP spid="132" grpId="0" build="p"/>
      <p:bldP spid="13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7" r="4107"/>
          <a:stretch/>
        </p:blipFill>
        <p:spPr bwMode="auto">
          <a:xfrm>
            <a:off x="7249695" y="2843586"/>
            <a:ext cx="1397705" cy="109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Cloud Callout 66"/>
          <p:cNvSpPr/>
          <p:nvPr/>
        </p:nvSpPr>
        <p:spPr>
          <a:xfrm>
            <a:off x="6501550" y="1020647"/>
            <a:ext cx="2447468" cy="1618145"/>
          </a:xfrm>
          <a:prstGeom prst="cloudCallout">
            <a:avLst>
              <a:gd name="adj1" fmla="val -22333"/>
              <a:gd name="adj2" fmla="val 8854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626122" y="670744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5265320" y="4045522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+ 10 = 58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6567294" y="1274205"/>
            <a:ext cx="2482577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It’s like skip counting by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48, 58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68803" y="1020647"/>
            <a:ext cx="4457027" cy="3081647"/>
            <a:chOff x="468803" y="1020647"/>
            <a:chExt cx="4457027" cy="3081647"/>
          </a:xfrm>
        </p:grpSpPr>
        <p:grpSp>
          <p:nvGrpSpPr>
            <p:cNvPr id="49" name="Group 48"/>
            <p:cNvGrpSpPr/>
            <p:nvPr/>
          </p:nvGrpSpPr>
          <p:grpSpPr>
            <a:xfrm>
              <a:off x="468803" y="1020647"/>
              <a:ext cx="2116469" cy="847468"/>
              <a:chOff x="4591048" y="2788195"/>
              <a:chExt cx="2560928" cy="1025437"/>
            </a:xfrm>
          </p:grpSpPr>
          <p:pic>
            <p:nvPicPr>
              <p:cNvPr id="5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Oval 57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468803" y="2153024"/>
              <a:ext cx="2116469" cy="847468"/>
              <a:chOff x="4591048" y="2788195"/>
              <a:chExt cx="2560928" cy="1025437"/>
            </a:xfrm>
          </p:grpSpPr>
          <p:pic>
            <p:nvPicPr>
              <p:cNvPr id="46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486798" y="3254826"/>
              <a:ext cx="2116469" cy="847468"/>
              <a:chOff x="4591048" y="2788195"/>
              <a:chExt cx="2560928" cy="1025437"/>
            </a:xfrm>
          </p:grpSpPr>
          <p:pic>
            <p:nvPicPr>
              <p:cNvPr id="78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9" name="Oval 7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2809361" y="1654029"/>
              <a:ext cx="2116469" cy="847468"/>
              <a:chOff x="4591048" y="2788195"/>
              <a:chExt cx="2560928" cy="1025437"/>
            </a:xfrm>
          </p:grpSpPr>
          <p:pic>
            <p:nvPicPr>
              <p:cNvPr id="9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Oval 94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Oval 95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Oval 96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Oval 97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Oval 98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Oval 99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2801546" y="2869401"/>
              <a:ext cx="2116469" cy="847468"/>
              <a:chOff x="4591048" y="2788195"/>
              <a:chExt cx="2560928" cy="1025437"/>
            </a:xfrm>
          </p:grpSpPr>
          <p:pic>
            <p:nvPicPr>
              <p:cNvPr id="102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3" name="Oval 102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Oval 104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Oval 105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Oval 106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Oval 107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Oval 108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Oval 109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Oval 110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" name="Group 112"/>
          <p:cNvGrpSpPr/>
          <p:nvPr/>
        </p:nvGrpSpPr>
        <p:grpSpPr>
          <a:xfrm rot="5400000">
            <a:off x="4858217" y="2250268"/>
            <a:ext cx="2116469" cy="847468"/>
            <a:chOff x="4591048" y="2788195"/>
            <a:chExt cx="2560928" cy="1025437"/>
          </a:xfrm>
        </p:grpSpPr>
        <p:pic>
          <p:nvPicPr>
            <p:cNvPr id="114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Oval 119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Oval 120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Oval 122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Rectangle 103"/>
          <p:cNvSpPr/>
          <p:nvPr/>
        </p:nvSpPr>
        <p:spPr>
          <a:xfrm>
            <a:off x="208429" y="823631"/>
            <a:ext cx="5029200" cy="34350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3296095" y="967066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3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3" grpId="0" build="p"/>
      <p:bldP spid="104" grpId="0" animBg="1"/>
      <p:bldP spid="1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loud Callout 174"/>
          <p:cNvSpPr/>
          <p:nvPr/>
        </p:nvSpPr>
        <p:spPr>
          <a:xfrm>
            <a:off x="5641758" y="1133992"/>
            <a:ext cx="3045042" cy="1547072"/>
          </a:xfrm>
          <a:prstGeom prst="cloudCallout">
            <a:avLst>
              <a:gd name="adj1" fmla="val -65501"/>
              <a:gd name="adj2" fmla="val 1170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84498" y="615411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5265320" y="4045522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 + 10 = 45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5902225" y="1542556"/>
            <a:ext cx="2482577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30 + 10 = 40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40 + 5 = 45</a:t>
            </a:r>
          </a:p>
        </p:txBody>
      </p:sp>
      <p:grpSp>
        <p:nvGrpSpPr>
          <p:cNvPr id="149" name="Group 148"/>
          <p:cNvGrpSpPr/>
          <p:nvPr/>
        </p:nvGrpSpPr>
        <p:grpSpPr>
          <a:xfrm>
            <a:off x="4723541" y="2875775"/>
            <a:ext cx="2116469" cy="847468"/>
            <a:chOff x="4591048" y="2788195"/>
            <a:chExt cx="2560928" cy="1025437"/>
          </a:xfrm>
        </p:grpSpPr>
        <p:pic>
          <p:nvPicPr>
            <p:cNvPr id="15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1" name="Oval 150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Oval 151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Oval 15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Oval 154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Oval 155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Oval 157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Oval 159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82298" y="1120354"/>
            <a:ext cx="2928407" cy="3321814"/>
            <a:chOff x="682298" y="1120354"/>
            <a:chExt cx="2928407" cy="3321814"/>
          </a:xfrm>
        </p:grpSpPr>
        <p:grpSp>
          <p:nvGrpSpPr>
            <p:cNvPr id="113" name="Group 112"/>
            <p:cNvGrpSpPr/>
            <p:nvPr/>
          </p:nvGrpSpPr>
          <p:grpSpPr>
            <a:xfrm rot="5400000">
              <a:off x="2128736" y="1773132"/>
              <a:ext cx="2116469" cy="847468"/>
              <a:chOff x="4591048" y="2788195"/>
              <a:chExt cx="2560928" cy="1025437"/>
            </a:xfrm>
          </p:grpSpPr>
          <p:pic>
            <p:nvPicPr>
              <p:cNvPr id="114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5" name="Oval 114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Oval 115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Oval 116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Oval 117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Oval 118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Oval 119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Oval 120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Oval 121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Oval 122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Oval 123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5400000">
              <a:off x="51298" y="1754855"/>
              <a:ext cx="2116469" cy="847468"/>
              <a:chOff x="4591048" y="2788195"/>
              <a:chExt cx="2560928" cy="1025437"/>
            </a:xfrm>
          </p:grpSpPr>
          <p:pic>
            <p:nvPicPr>
              <p:cNvPr id="125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6" name="Oval 125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Oval 126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Oval 127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Oval 128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Oval 130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Oval 131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Oval 13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Oval 13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Oval 13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Oval 135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 rot="5400000">
              <a:off x="1079999" y="1754856"/>
              <a:ext cx="2116469" cy="847468"/>
              <a:chOff x="4591048" y="2788195"/>
              <a:chExt cx="2560928" cy="1025437"/>
            </a:xfrm>
          </p:grpSpPr>
          <p:pic>
            <p:nvPicPr>
              <p:cNvPr id="138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9" name="Oval 13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Oval 139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Oval 140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Oval 141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Oval 142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Oval 143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Oval 144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Oval 145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Oval 146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Oval 147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682298" y="3594700"/>
              <a:ext cx="2116469" cy="847468"/>
              <a:chOff x="4591048" y="2788195"/>
              <a:chExt cx="2560928" cy="1025437"/>
            </a:xfrm>
          </p:grpSpPr>
          <p:pic>
            <p:nvPicPr>
              <p:cNvPr id="162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3" name="Oval 162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Oval 164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Oval 166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Oval 168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Oval 169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3" name="Rectangle 172"/>
          <p:cNvSpPr/>
          <p:nvPr/>
        </p:nvSpPr>
        <p:spPr>
          <a:xfrm>
            <a:off x="615220" y="1138631"/>
            <a:ext cx="2969278" cy="207737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4723541" y="2863428"/>
            <a:ext cx="2140069" cy="8857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3942188" y="97081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Text Placeholder 2"/>
          <p:cNvSpPr txBox="1">
            <a:spLocks/>
          </p:cNvSpPr>
          <p:nvPr/>
        </p:nvSpPr>
        <p:spPr bwMode="auto">
          <a:xfrm>
            <a:off x="3119384" y="3461750"/>
            <a:ext cx="1443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5908475" y="1319675"/>
            <a:ext cx="2482577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3 tens and 1 ten is 4 tens.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It’s 45.</a:t>
            </a:r>
          </a:p>
        </p:txBody>
      </p:sp>
    </p:spTree>
    <p:extLst>
      <p:ext uri="{BB962C8B-B14F-4D97-AF65-F5344CB8AC3E}">
        <p14:creationId xmlns:p14="http://schemas.microsoft.com/office/powerpoint/2010/main" val="406149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62" grpId="0"/>
      <p:bldP spid="63" grpId="0" build="p"/>
      <p:bldP spid="63" grpId="1" build="allAtOnce"/>
      <p:bldP spid="173" grpId="0" animBg="1"/>
      <p:bldP spid="174" grpId="0" animBg="1"/>
      <p:bldP spid="177" grpId="0"/>
      <p:bldP spid="6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loud Callout 174"/>
          <p:cNvSpPr/>
          <p:nvPr/>
        </p:nvSpPr>
        <p:spPr>
          <a:xfrm>
            <a:off x="5641758" y="1133992"/>
            <a:ext cx="3045042" cy="1547072"/>
          </a:xfrm>
          <a:prstGeom prst="cloudCallout">
            <a:avLst>
              <a:gd name="adj1" fmla="val -65501"/>
              <a:gd name="adj2" fmla="val 1170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84498" y="615411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5990190" y="1264803"/>
            <a:ext cx="2482577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21,31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The tens goes up by 1.</a:t>
            </a:r>
          </a:p>
        </p:txBody>
      </p:sp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3942188" y="97081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906585" y="1314450"/>
            <a:ext cx="2164565" cy="2984927"/>
            <a:chOff x="906585" y="1314450"/>
            <a:chExt cx="2164565" cy="2984927"/>
          </a:xfrm>
        </p:grpSpPr>
        <p:grpSp>
          <p:nvGrpSpPr>
            <p:cNvPr id="149" name="Group 148"/>
            <p:cNvGrpSpPr/>
            <p:nvPr/>
          </p:nvGrpSpPr>
          <p:grpSpPr>
            <a:xfrm>
              <a:off x="906585" y="3451909"/>
              <a:ext cx="2116469" cy="847468"/>
              <a:chOff x="4591048" y="2788195"/>
              <a:chExt cx="2560928" cy="1025437"/>
            </a:xfrm>
          </p:grpSpPr>
          <p:pic>
            <p:nvPicPr>
              <p:cNvPr id="15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3" name="Oval 152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914400" y="1314450"/>
              <a:ext cx="2116469" cy="847468"/>
              <a:chOff x="4591048" y="2788195"/>
              <a:chExt cx="2560928" cy="1025437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Oval 67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954681" y="2368539"/>
              <a:ext cx="2116469" cy="847468"/>
              <a:chOff x="4591048" y="2788195"/>
              <a:chExt cx="2560928" cy="1025437"/>
            </a:xfrm>
          </p:grpSpPr>
          <p:pic>
            <p:nvPicPr>
              <p:cNvPr id="79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0" name="Oval 79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Oval 88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4875941" y="3028175"/>
            <a:ext cx="2116469" cy="847468"/>
            <a:chOff x="4591048" y="2788195"/>
            <a:chExt cx="2560928" cy="1025437"/>
          </a:xfrm>
        </p:grpSpPr>
        <p:pic>
          <p:nvPicPr>
            <p:cNvPr id="91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Oval 96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5490008" y="3984970"/>
            <a:ext cx="2482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21 + 10 = 31</a:t>
            </a:r>
          </a:p>
        </p:txBody>
      </p:sp>
      <p:sp>
        <p:nvSpPr>
          <p:cNvPr id="104" name="Text Placeholder 2"/>
          <p:cNvSpPr txBox="1">
            <a:spLocks/>
          </p:cNvSpPr>
          <p:nvPr/>
        </p:nvSpPr>
        <p:spPr bwMode="auto">
          <a:xfrm>
            <a:off x="2901959" y="3700423"/>
            <a:ext cx="18446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21 </a:t>
            </a:r>
          </a:p>
        </p:txBody>
      </p:sp>
    </p:spTree>
    <p:extLst>
      <p:ext uri="{BB962C8B-B14F-4D97-AF65-F5344CB8AC3E}">
        <p14:creationId xmlns:p14="http://schemas.microsoft.com/office/powerpoint/2010/main" val="17048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63" grpId="0" uiExpand="1" build="p"/>
      <p:bldP spid="103" grpId="0" build="p"/>
      <p:bldP spid="10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8720" y="756396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Adding 10 to a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25" y="113070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834484"/>
              </p:ext>
            </p:extLst>
          </p:nvPr>
        </p:nvGraphicFramePr>
        <p:xfrm>
          <a:off x="5400675" y="1543050"/>
          <a:ext cx="2457450" cy="2971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00150"/>
                <a:gridCol w="12573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</a:rPr>
                        <a:t>Start Number</a:t>
                      </a:r>
                      <a:endParaRPr lang="en-US" sz="11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rly's Font 2" panose="03000600000000000000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</a:rPr>
                        <a:t>End Number</a:t>
                      </a:r>
                      <a:endParaRPr lang="en-US" sz="11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rly's Font 2" panose="03000600000000000000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876364" y="2161614"/>
            <a:ext cx="4572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17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958852" y="3611695"/>
            <a:ext cx="6992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31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6972300" y="3152794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6958853" y="2714353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58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7039534" y="2210835"/>
            <a:ext cx="61856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829300" y="2596692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48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836024" y="3083813"/>
            <a:ext cx="5647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858436" y="3562886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21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2691658" y="1719309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5400000">
            <a:off x="3050275" y="278523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5400000">
            <a:off x="515589" y="2090370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1980057" y="247622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876365" y="4047558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52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6916269" y="4042582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?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6916269" y="4029131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62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 rot="5400000">
            <a:off x="874206" y="3220315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animBg="1"/>
      <p:bldP spid="16" grpId="0" animBg="1"/>
      <p:bldP spid="17" grpId="0" animBg="1"/>
      <p:bldP spid="18" grpId="0" animBg="1"/>
      <p:bldP spid="19" grpId="0" build="p"/>
      <p:bldP spid="20" grpId="0" build="p"/>
      <p:bldP spid="21" grpId="0" build="p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6828478" y="256684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2694" y="738485"/>
            <a:ext cx="3821206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More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4204223" y="1617037"/>
            <a:ext cx="2514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13 + 10 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24 + 10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62 + 10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76 + 10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47 + 10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59 + 10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718823" y="1085850"/>
            <a:ext cx="2139735" cy="1411487"/>
          </a:xfrm>
          <a:prstGeom prst="wedgeEllipseCallout">
            <a:avLst>
              <a:gd name="adj1" fmla="val 15533"/>
              <a:gd name="adj2" fmla="val 9645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25445" y="1376094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Try these in your head.</a:t>
            </a:r>
          </a:p>
        </p:txBody>
      </p:sp>
    </p:spTree>
    <p:extLst>
      <p:ext uri="{BB962C8B-B14F-4D97-AF65-F5344CB8AC3E}">
        <p14:creationId xmlns:p14="http://schemas.microsoft.com/office/powerpoint/2010/main" val="42383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 build="p"/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2694" y="738485"/>
            <a:ext cx="3821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More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998261" y="2012680"/>
            <a:ext cx="290680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13 + 10 = 23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24 + 10 = 34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62 + 10 = 72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76 + 10 = 86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47 + 10 = 57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59 + 10 = 69</a:t>
            </a:r>
          </a:p>
        </p:txBody>
      </p:sp>
      <p:sp>
        <p:nvSpPr>
          <p:cNvPr id="7" name="Rectangle 6"/>
          <p:cNvSpPr/>
          <p:nvPr/>
        </p:nvSpPr>
        <p:spPr>
          <a:xfrm rot="5400000">
            <a:off x="1138523" y="1545308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481428" y="190756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813727" y="335984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2245839" y="3731629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2604457" y="2647152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3317148" y="299677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6882266" y="2470822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Callout 14"/>
          <p:cNvSpPr/>
          <p:nvPr/>
        </p:nvSpPr>
        <p:spPr>
          <a:xfrm>
            <a:off x="6797285" y="1076751"/>
            <a:ext cx="2139735" cy="1411487"/>
          </a:xfrm>
          <a:prstGeom prst="wedgeEllipseCallout">
            <a:avLst>
              <a:gd name="adj1" fmla="val 15533"/>
              <a:gd name="adj2" fmla="val 9645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82266" y="1352572"/>
            <a:ext cx="21717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Only the </a:t>
            </a:r>
          </a:p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 change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200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 rot="5400000">
            <a:off x="2566091" y="2663558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122810" y="1545936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798014" y="3369317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2235670" y="3717588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1515249" y="1933195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3341521" y="3008151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194810" y="398465"/>
            <a:ext cx="4773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What do you notice?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4255038" y="960680"/>
            <a:ext cx="4773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When we add 10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347210" y="1714831"/>
            <a:ext cx="4110990" cy="2825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/>
                </a:solidFill>
              </a:rPr>
              <a:t>T</a:t>
            </a:r>
            <a:r>
              <a:rPr lang="en-US" dirty="0" smtClean="0">
                <a:solidFill>
                  <a:schemeClr val="accent5"/>
                </a:solidFill>
              </a:rPr>
              <a:t>he ones stay the same.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goes up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On the 100 chart, the end number is below the start number.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3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5" grpId="0" build="p"/>
      <p:bldP spid="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014143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add 10 to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ten-frames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and a 100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658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10 to a number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ten-frames and a 100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4" y="1543050"/>
            <a:ext cx="683854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39143" y="1731449"/>
            <a:ext cx="3904866" cy="56435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4715" y="2376799"/>
            <a:ext cx="3934485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9200" y="1765049"/>
            <a:ext cx="2571750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1476" y="1821656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94836" y="2384783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5248841" y="2982298"/>
            <a:ext cx="2590800" cy="1220724"/>
          </a:xfrm>
          <a:prstGeom prst="cloudCallout">
            <a:avLst>
              <a:gd name="adj1" fmla="val -89708"/>
              <a:gd name="adj2" fmla="val -213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2904" y="3182751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ones number stays the same.</a:t>
            </a: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3388434" y="621925"/>
            <a:ext cx="47739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Adding 10 to a number in the ones row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" name="Text Placeholder 1"/>
          <p:cNvSpPr txBox="1">
            <a:spLocks/>
          </p:cNvSpPr>
          <p:nvPr/>
        </p:nvSpPr>
        <p:spPr bwMode="auto">
          <a:xfrm>
            <a:off x="914400" y="3257550"/>
            <a:ext cx="477393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6 + 10 = 16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10 + 6 = 16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  <p:bldP spid="15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0" y="688474"/>
            <a:ext cx="5276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10 from a number in the ‘teens’ row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4" y="1543050"/>
            <a:ext cx="683854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39143" y="1731449"/>
            <a:ext cx="3904866" cy="56435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4715" y="2376799"/>
            <a:ext cx="3934485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9200" y="1765049"/>
            <a:ext cx="2571750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1476" y="1821656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94836" y="2384783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8896" y="3371850"/>
            <a:ext cx="32745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16- 10 = 6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5189449" y="2979815"/>
            <a:ext cx="2590800" cy="1220724"/>
          </a:xfrm>
          <a:prstGeom prst="cloudCallout">
            <a:avLst>
              <a:gd name="adj1" fmla="val -67390"/>
              <a:gd name="adj2" fmla="val -4667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9122" y="3138412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ones number stays the same.</a:t>
            </a:r>
          </a:p>
        </p:txBody>
      </p:sp>
    </p:spTree>
    <p:extLst>
      <p:ext uri="{BB962C8B-B14F-4D97-AF65-F5344CB8AC3E}">
        <p14:creationId xmlns:p14="http://schemas.microsoft.com/office/powerpoint/2010/main" val="208921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0" grpId="0" animBg="1"/>
      <p:bldP spid="11" grpId="0" animBg="1"/>
      <p:bldP spid="6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186231" y="642703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>
            <a:off x="4379479" y="4177503"/>
            <a:ext cx="702360" cy="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934514" y="4196235"/>
            <a:ext cx="679797" cy="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069693" y="4009986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1679656" y="4010300"/>
            <a:ext cx="17258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609430" y="3896000"/>
            <a:ext cx="11145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542560" y="3550354"/>
            <a:ext cx="531382" cy="482016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5261492" y="3494086"/>
            <a:ext cx="460138" cy="594553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Group 122"/>
          <p:cNvGrpSpPr/>
          <p:nvPr/>
        </p:nvGrpSpPr>
        <p:grpSpPr>
          <a:xfrm>
            <a:off x="3543470" y="1243249"/>
            <a:ext cx="1266467" cy="2511979"/>
            <a:chOff x="7006148" y="691423"/>
            <a:chExt cx="1266467" cy="2511979"/>
          </a:xfrm>
        </p:grpSpPr>
        <p:sp>
          <p:nvSpPr>
            <p:cNvPr id="124" name="Rectangle 123"/>
            <p:cNvSpPr/>
            <p:nvPr/>
          </p:nvSpPr>
          <p:spPr>
            <a:xfrm>
              <a:off x="7487738" y="2951600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006148" y="2955546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7006148" y="695369"/>
              <a:ext cx="307182" cy="2260177"/>
              <a:chOff x="7006148" y="695369"/>
              <a:chExt cx="307182" cy="2260177"/>
            </a:xfrm>
          </p:grpSpPr>
          <p:sp>
            <p:nvSpPr>
              <p:cNvPr id="149" name="Rectangle 148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4" name="Rectangle 153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55" name="Group 154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158" name="Rectangle 157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59" name="Rectangle 158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56" name="Rectangle 155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8" name="Group 127"/>
            <p:cNvGrpSpPr/>
            <p:nvPr/>
          </p:nvGrpSpPr>
          <p:grpSpPr>
            <a:xfrm>
              <a:off x="7487738" y="691423"/>
              <a:ext cx="307182" cy="2260177"/>
              <a:chOff x="7487738" y="691423"/>
              <a:chExt cx="307182" cy="2260177"/>
            </a:xfrm>
          </p:grpSpPr>
          <p:sp>
            <p:nvSpPr>
              <p:cNvPr id="139" name="Rectangle 138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29" name="Rectangle 128"/>
            <p:cNvSpPr/>
            <p:nvPr/>
          </p:nvSpPr>
          <p:spPr>
            <a:xfrm>
              <a:off x="7976369" y="296093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8038817" y="1379321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8038817" y="1761155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8038817" y="2142989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8038817" y="252482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7976369" y="1433602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7976369" y="1815436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7976369" y="2197270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7976369" y="257910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8038817" y="290665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cxnSp>
        <p:nvCxnSpPr>
          <p:cNvPr id="48" name="Straight Arrow Connector 47"/>
          <p:cNvCxnSpPr/>
          <p:nvPr/>
        </p:nvCxnSpPr>
        <p:spPr>
          <a:xfrm>
            <a:off x="2615450" y="2518902"/>
            <a:ext cx="637812" cy="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4942456" y="2514539"/>
            <a:ext cx="638072" cy="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1939035" y="2343457"/>
            <a:ext cx="9319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5608753" y="2324748"/>
            <a:ext cx="663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5228023" y="2651578"/>
            <a:ext cx="398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 + 5 = 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8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5" grpId="0"/>
      <p:bldP spid="66" grpId="0"/>
      <p:bldP spid="67" grpId="0"/>
      <p:bldP spid="55" grpId="0"/>
      <p:bldP spid="56" grpId="0"/>
      <p:bldP spid="5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10, 20, 30, 40, 50, 60, 70, 80, 90, 100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Start at any number and count by tens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91739" y="234867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957016" y="4358825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5, 15, 25, 35, 45, 55, 65, 75, 85, 95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26536" y="79719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74315" y="80862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8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7" grpId="0" animBg="1"/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0, 80, 70, 60, 50, 40,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0, 20, 10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backwards by 10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78433" y="2361693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85800" y="4351641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95, 85, 75, 65, 55, 45, 35, 25, 15, 5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74315" y="3839312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16966" y="3845208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6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58717" y="821694"/>
            <a:ext cx="7315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Those</a:t>
            </a: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confusing</a:t>
            </a: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 ‘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teen’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084647" y="1635453"/>
            <a:ext cx="1699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176945" y="1682460"/>
            <a:ext cx="2400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747960" y="2145795"/>
            <a:ext cx="263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fourteen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394048" y="2216364"/>
            <a:ext cx="22980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forty-one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50307" y="1447224"/>
            <a:ext cx="784877" cy="2511979"/>
            <a:chOff x="4387533" y="1760250"/>
            <a:chExt cx="784877" cy="2511979"/>
          </a:xfrm>
        </p:grpSpPr>
        <p:sp>
          <p:nvSpPr>
            <p:cNvPr id="70" name="Rectangle 69"/>
            <p:cNvSpPr/>
            <p:nvPr/>
          </p:nvSpPr>
          <p:spPr>
            <a:xfrm>
              <a:off x="4387533" y="4020427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4387533" y="1760250"/>
              <a:ext cx="307182" cy="2260177"/>
              <a:chOff x="7487738" y="691423"/>
              <a:chExt cx="307182" cy="2260177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n w="952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74" name="Rectangle 73"/>
            <p:cNvSpPr/>
            <p:nvPr/>
          </p:nvSpPr>
          <p:spPr>
            <a:xfrm>
              <a:off x="4876164" y="402976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938612" y="2829982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938612" y="321181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938612" y="3593650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4876164" y="2884263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876164" y="326609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876164" y="3647931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4938612" y="397548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024" name="Group 1023"/>
          <p:cNvGrpSpPr/>
          <p:nvPr/>
        </p:nvGrpSpPr>
        <p:grpSpPr>
          <a:xfrm>
            <a:off x="4433978" y="1421537"/>
            <a:ext cx="2180867" cy="2521143"/>
            <a:chOff x="5600700" y="1715995"/>
            <a:chExt cx="2180867" cy="2521143"/>
          </a:xfrm>
        </p:grpSpPr>
        <p:grpSp>
          <p:nvGrpSpPr>
            <p:cNvPr id="33" name="Group 32"/>
            <p:cNvGrpSpPr/>
            <p:nvPr/>
          </p:nvGrpSpPr>
          <p:grpSpPr>
            <a:xfrm>
              <a:off x="6515100" y="1715995"/>
              <a:ext cx="1266467" cy="2511979"/>
              <a:chOff x="7006148" y="691423"/>
              <a:chExt cx="1266467" cy="2511979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487738" y="2951600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06148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7006148" y="695369"/>
                <a:ext cx="307182" cy="2260177"/>
                <a:chOff x="7006148" y="695369"/>
                <a:chExt cx="307182" cy="2260177"/>
              </a:xfrm>
            </p:grpSpPr>
            <p:sp>
              <p:nvSpPr>
                <p:cNvPr id="58" name="Rectangle 57"/>
                <p:cNvSpPr/>
                <p:nvPr/>
              </p:nvSpPr>
              <p:spPr>
                <a:xfrm>
                  <a:off x="7006148" y="2710235"/>
                  <a:ext cx="307182" cy="245311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>
                  <a:off x="7006148" y="2212955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Rectangle 59"/>
                <p:cNvSpPr/>
                <p:nvPr/>
              </p:nvSpPr>
              <p:spPr>
                <a:xfrm>
                  <a:off x="7006148" y="1963791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Rectangle 60"/>
                <p:cNvSpPr/>
                <p:nvPr/>
              </p:nvSpPr>
              <p:spPr>
                <a:xfrm>
                  <a:off x="7006148" y="1715862"/>
                  <a:ext cx="307182" cy="245488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Rectangle 61"/>
                <p:cNvSpPr/>
                <p:nvPr/>
              </p:nvSpPr>
              <p:spPr>
                <a:xfrm>
                  <a:off x="7006148" y="1471410"/>
                  <a:ext cx="307182" cy="24548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7006148" y="1226779"/>
                  <a:ext cx="307182" cy="24540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64" name="Group 63"/>
                <p:cNvGrpSpPr/>
                <p:nvPr/>
              </p:nvGrpSpPr>
              <p:grpSpPr>
                <a:xfrm>
                  <a:off x="7006148" y="695369"/>
                  <a:ext cx="307182" cy="283973"/>
                  <a:chOff x="0" y="0"/>
                  <a:chExt cx="556260" cy="644183"/>
                </a:xfrm>
                <a:solidFill>
                  <a:srgbClr val="FFC000"/>
                </a:solidFill>
              </p:grpSpPr>
              <p:sp>
                <p:nvSpPr>
                  <p:cNvPr id="67" name="Rectangle 66"/>
                  <p:cNvSpPr/>
                  <p:nvPr/>
                </p:nvSpPr>
                <p:spPr>
                  <a:xfrm>
                    <a:off x="0" y="87923"/>
                    <a:ext cx="556260" cy="556260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" name="Rectangle 67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5" name="Rectangle 64"/>
                <p:cNvSpPr/>
                <p:nvPr/>
              </p:nvSpPr>
              <p:spPr>
                <a:xfrm>
                  <a:off x="7006148" y="982315"/>
                  <a:ext cx="307182" cy="24532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Rectangle 65"/>
                <p:cNvSpPr/>
                <p:nvPr/>
              </p:nvSpPr>
              <p:spPr>
                <a:xfrm>
                  <a:off x="7006148" y="2465198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7487738" y="691423"/>
                <a:ext cx="307182" cy="2260177"/>
                <a:chOff x="7487738" y="691423"/>
                <a:chExt cx="307182" cy="2260177"/>
              </a:xfrm>
            </p:grpSpPr>
            <p:sp>
              <p:nvSpPr>
                <p:cNvPr id="48" name="Rectangle 47"/>
                <p:cNvSpPr/>
                <p:nvPr/>
              </p:nvSpPr>
              <p:spPr>
                <a:xfrm>
                  <a:off x="7487738" y="2706289"/>
                  <a:ext cx="307182" cy="245311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Rectangle 48"/>
                <p:cNvSpPr/>
                <p:nvPr/>
              </p:nvSpPr>
              <p:spPr>
                <a:xfrm>
                  <a:off x="7487738" y="2209009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7487738" y="1959845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7487738" y="1711916"/>
                  <a:ext cx="307182" cy="245488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>
                  <a:off x="7487738" y="1467464"/>
                  <a:ext cx="307182" cy="24548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7487738" y="1222833"/>
                  <a:ext cx="307182" cy="24540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7487738" y="730182"/>
                  <a:ext cx="307182" cy="245214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7560568" y="691423"/>
                  <a:ext cx="168319" cy="40309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>
                  <a:off x="7487738" y="978369"/>
                  <a:ext cx="307182" cy="24532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7487738" y="2461252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8" name="Rectangle 37"/>
              <p:cNvSpPr/>
              <p:nvPr/>
            </p:nvSpPr>
            <p:spPr>
              <a:xfrm>
                <a:off x="7976369" y="2960937"/>
                <a:ext cx="296246" cy="242465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8038817" y="2906656"/>
                <a:ext cx="178559" cy="43843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07" name="Rectangle 106"/>
            <p:cNvSpPr/>
            <p:nvPr/>
          </p:nvSpPr>
          <p:spPr>
            <a:xfrm>
              <a:off x="6057900" y="3988278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6057900" y="1723556"/>
              <a:ext cx="307182" cy="2260177"/>
              <a:chOff x="7006148" y="695369"/>
              <a:chExt cx="307182" cy="2260177"/>
            </a:xfrm>
          </p:grpSpPr>
          <p:sp>
            <p:nvSpPr>
              <p:cNvPr id="130" name="Rectangle 129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1" name="Rectangle 130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6" name="Group 135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139" name="Rectangle 138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Rectangle 139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7" name="Rectangle 136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600700" y="1731695"/>
              <a:ext cx="311850" cy="2505443"/>
              <a:chOff x="3511869" y="2514979"/>
              <a:chExt cx="311850" cy="2505443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3511869" y="477515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3511869" y="452984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3511869" y="403256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3511869" y="378340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3511869" y="353547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3511869" y="329102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3511869" y="304638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6" name="Rectangle 125"/>
              <p:cNvSpPr/>
              <p:nvPr/>
            </p:nvSpPr>
            <p:spPr>
              <a:xfrm>
                <a:off x="3516537" y="2568817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7" name="Rectangle 126"/>
              <p:cNvSpPr/>
              <p:nvPr/>
            </p:nvSpPr>
            <p:spPr>
              <a:xfrm>
                <a:off x="3584699" y="2514979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8" name="Rectangle 127"/>
              <p:cNvSpPr/>
              <p:nvPr/>
            </p:nvSpPr>
            <p:spPr>
              <a:xfrm>
                <a:off x="3511869" y="280192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3511869" y="428480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43" name="Text Placeholder 2"/>
          <p:cNvSpPr txBox="1">
            <a:spLocks/>
          </p:cNvSpPr>
          <p:nvPr/>
        </p:nvSpPr>
        <p:spPr bwMode="auto">
          <a:xfrm>
            <a:off x="2410636" y="2602526"/>
            <a:ext cx="263441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ten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4" name="Text Placeholder 2"/>
          <p:cNvSpPr txBox="1">
            <a:spLocks/>
          </p:cNvSpPr>
          <p:nvPr/>
        </p:nvSpPr>
        <p:spPr bwMode="auto">
          <a:xfrm>
            <a:off x="6632507" y="2644826"/>
            <a:ext cx="263441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5" name="Text Placeholder 2"/>
          <p:cNvSpPr txBox="1">
            <a:spLocks/>
          </p:cNvSpPr>
          <p:nvPr/>
        </p:nvSpPr>
        <p:spPr bwMode="auto">
          <a:xfrm>
            <a:off x="946718" y="4046287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They sound alike, but they are </a:t>
            </a:r>
            <a:r>
              <a:rPr lang="en-US" smtClean="0">
                <a:solidFill>
                  <a:schemeClr val="accent1"/>
                </a:solidFill>
                <a:latin typeface="Orly's Font 2" pitchFamily="66" charset="0"/>
              </a:rPr>
              <a:t>not the same.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54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build="p"/>
      <p:bldP spid="31" grpId="0" build="p"/>
      <p:bldP spid="32" grpId="0" build="p"/>
      <p:bldP spid="143" grpId="0" build="p"/>
      <p:bldP spid="144" grpId="0" build="p"/>
      <p:bldP spid="1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loud Callout 66"/>
          <p:cNvSpPr/>
          <p:nvPr/>
        </p:nvSpPr>
        <p:spPr>
          <a:xfrm>
            <a:off x="2985786" y="3519769"/>
            <a:ext cx="2410690" cy="1337310"/>
          </a:xfrm>
          <a:prstGeom prst="cloudCallout">
            <a:avLst>
              <a:gd name="adj1" fmla="val -7830"/>
              <a:gd name="adj2" fmla="val -12864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5" name="Cloud Callout 64"/>
          <p:cNvSpPr/>
          <p:nvPr/>
        </p:nvSpPr>
        <p:spPr>
          <a:xfrm>
            <a:off x="5020162" y="2676872"/>
            <a:ext cx="3081832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10970" y="562630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Adding 10 to a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00176" y="1127509"/>
            <a:ext cx="2573519" cy="2266548"/>
            <a:chOff x="2191986" y="2237667"/>
            <a:chExt cx="2573519" cy="2266548"/>
          </a:xfrm>
        </p:grpSpPr>
        <p:grpSp>
          <p:nvGrpSpPr>
            <p:cNvPr id="6" name="Group 5"/>
            <p:cNvGrpSpPr/>
            <p:nvPr/>
          </p:nvGrpSpPr>
          <p:grpSpPr>
            <a:xfrm>
              <a:off x="2191986" y="2237667"/>
              <a:ext cx="2560928" cy="1025437"/>
              <a:chOff x="4591048" y="2788195"/>
              <a:chExt cx="2560928" cy="1025437"/>
            </a:xfrm>
          </p:grpSpPr>
          <p:pic>
            <p:nvPicPr>
              <p:cNvPr id="16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04577" y="3478778"/>
              <a:ext cx="2560928" cy="1025437"/>
              <a:chOff x="4591048" y="2788195"/>
              <a:chExt cx="2560928" cy="1025437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Oval 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3749154" y="1190414"/>
            <a:ext cx="2560928" cy="1025437"/>
            <a:chOff x="4591048" y="2788195"/>
            <a:chExt cx="2560928" cy="1025437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6710910" y="1293824"/>
            <a:ext cx="17610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340957" y="1924178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17 + 10 = 27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2906129" y="3653144"/>
            <a:ext cx="242625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10, 20,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21, 22, 23, 24, 25, 26, 27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4981499" y="2939192"/>
            <a:ext cx="32316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Started with 17 and counted on 10. 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537884" y="897592"/>
            <a:ext cx="3200400" cy="2743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564778" y="656645"/>
            <a:ext cx="5922513" cy="198676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2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61" grpId="0" build="p"/>
      <p:bldP spid="62" grpId="0" build="p"/>
      <p:bldP spid="63" grpId="0" build="p"/>
      <p:bldP spid="64" grpId="0" build="p"/>
      <p:bldP spid="66" grpId="0" animBg="1"/>
      <p:bldP spid="6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7143</TotalTime>
  <Words>635</Words>
  <Application>Microsoft Office PowerPoint</Application>
  <PresentationFormat>On-screen Show (16:9)</PresentationFormat>
  <Paragraphs>139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Orly's Font 2</vt:lpstr>
      <vt:lpstr>Courier New</vt:lpstr>
      <vt:lpstr>Wingdings</vt:lpstr>
      <vt:lpstr>Times New Roman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318</cp:revision>
  <dcterms:created xsi:type="dcterms:W3CDTF">2011-06-12T17:04:43Z</dcterms:created>
  <dcterms:modified xsi:type="dcterms:W3CDTF">2015-06-07T14:17:36Z</dcterms:modified>
</cp:coreProperties>
</file>